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1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85FA285-9A7D-4A9D-BC66-8572CF1CA013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79ABEBC-DB93-4560-A88E-C8FEF2347B1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5FA285-9A7D-4A9D-BC66-8572CF1CA013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9ABEBC-DB93-4560-A88E-C8FEF2347B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85FA285-9A7D-4A9D-BC66-8572CF1CA013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79ABEBC-DB93-4560-A88E-C8FEF2347B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5FA285-9A7D-4A9D-BC66-8572CF1CA013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9ABEBC-DB93-4560-A88E-C8FEF2347B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85FA285-9A7D-4A9D-BC66-8572CF1CA013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79ABEBC-DB93-4560-A88E-C8FEF2347B1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5FA285-9A7D-4A9D-BC66-8572CF1CA013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9ABEBC-DB93-4560-A88E-C8FEF2347B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5FA285-9A7D-4A9D-BC66-8572CF1CA013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9ABEBC-DB93-4560-A88E-C8FEF2347B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5FA285-9A7D-4A9D-BC66-8572CF1CA013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9ABEBC-DB93-4560-A88E-C8FEF2347B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85FA285-9A7D-4A9D-BC66-8572CF1CA013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9ABEBC-DB93-4560-A88E-C8FEF2347B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5FA285-9A7D-4A9D-BC66-8572CF1CA013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9ABEBC-DB93-4560-A88E-C8FEF2347B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5FA285-9A7D-4A9D-BC66-8572CF1CA013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9ABEBC-DB93-4560-A88E-C8FEF2347B1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85FA285-9A7D-4A9D-BC66-8572CF1CA013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79ABEBC-DB93-4560-A88E-C8FEF2347B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Surface Area </a:t>
            </a:r>
            <a:r>
              <a:rPr lang="en-US" dirty="0" smtClean="0"/>
              <a:t>with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Blocks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Ashleigh Longo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585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student will now graph the information on the graph paper provided.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22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7: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student </a:t>
            </a:r>
            <a:r>
              <a:rPr lang="en-US" dirty="0" smtClean="0"/>
              <a:t>will</a:t>
            </a:r>
            <a:r>
              <a:rPr lang="en-US" dirty="0" smtClean="0"/>
              <a:t> </a:t>
            </a:r>
            <a:r>
              <a:rPr lang="en-US" dirty="0" smtClean="0"/>
              <a:t>analyze the data they </a:t>
            </a:r>
            <a:r>
              <a:rPr lang="en-US" dirty="0" smtClean="0"/>
              <a:t>have collected</a:t>
            </a:r>
            <a:r>
              <a:rPr lang="en-US" dirty="0" smtClean="0"/>
              <a:t>, and the graph they have created to </a:t>
            </a:r>
            <a:r>
              <a:rPr lang="en-US" dirty="0" smtClean="0"/>
              <a:t>determine </a:t>
            </a:r>
            <a:r>
              <a:rPr lang="en-US" dirty="0" smtClean="0"/>
              <a:t>the pattern of the surface area.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73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the number of blocks affect the surface area ?</a:t>
            </a:r>
          </a:p>
          <a:p>
            <a:r>
              <a:rPr lang="en-US" dirty="0" smtClean="0"/>
              <a:t>How did find the surface area of 1 block help you find the surface area of 2,3 and 4 blocks ?</a:t>
            </a:r>
          </a:p>
          <a:p>
            <a:r>
              <a:rPr lang="en-US" dirty="0" smtClean="0"/>
              <a:t>What does your graph show you about the surface areas ?</a:t>
            </a:r>
          </a:p>
          <a:p>
            <a:r>
              <a:rPr lang="en-US" dirty="0" smtClean="0"/>
              <a:t>With your group, think of another peculiar shape that we could find the surface area of?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17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www.math.com </a:t>
            </a:r>
          </a:p>
          <a:p>
            <a:r>
              <a:rPr lang="en-US" dirty="0" smtClean="0"/>
              <a:t>www.basic-mathematics.com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648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&amp;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Goal: Students will be able to find the surface area of blocks to obtain data for graphing. </a:t>
            </a:r>
          </a:p>
          <a:p>
            <a:r>
              <a:rPr lang="en-US" dirty="0" smtClean="0"/>
              <a:t>Objective: Given 4 blocks, students will find the surface area of one, two, three and four blocks stacked on top of each other. Students will then collect and graph the surface area data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10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Blocks per group </a:t>
            </a:r>
            <a:endParaRPr lang="en-US" dirty="0" smtClean="0"/>
          </a:p>
          <a:p>
            <a:r>
              <a:rPr lang="en-US" dirty="0" smtClean="0"/>
              <a:t>Student </a:t>
            </a:r>
            <a:r>
              <a:rPr lang="en-US" dirty="0" smtClean="0"/>
              <a:t>worksheet with graph paper </a:t>
            </a:r>
            <a:endParaRPr lang="en-US" dirty="0" smtClean="0"/>
          </a:p>
          <a:p>
            <a:r>
              <a:rPr lang="en-US" dirty="0" smtClean="0"/>
              <a:t>Ruler</a:t>
            </a:r>
            <a:endParaRPr lang="en-US" dirty="0" smtClean="0"/>
          </a:p>
          <a:p>
            <a:r>
              <a:rPr lang="en-US" dirty="0" smtClean="0"/>
              <a:t>Pencil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353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be put in groups of either 2-4</a:t>
            </a:r>
          </a:p>
          <a:p>
            <a:r>
              <a:rPr lang="en-US" dirty="0" smtClean="0"/>
              <a:t>Each group will be receive </a:t>
            </a:r>
            <a:r>
              <a:rPr lang="en-US" dirty="0" smtClean="0"/>
              <a:t>4 </a:t>
            </a:r>
            <a:r>
              <a:rPr lang="en-US" dirty="0" smtClean="0"/>
              <a:t>blocks. </a:t>
            </a:r>
          </a:p>
          <a:p>
            <a:r>
              <a:rPr lang="en-US" dirty="0" smtClean="0"/>
              <a:t>The students will find the surface area of the given objects that </a:t>
            </a:r>
            <a:r>
              <a:rPr lang="en-US" dirty="0" smtClean="0"/>
              <a:t>the teacher has them create </a:t>
            </a:r>
            <a:r>
              <a:rPr lang="en-US" dirty="0" smtClean="0"/>
              <a:t>with the blocks.</a:t>
            </a:r>
          </a:p>
          <a:p>
            <a:r>
              <a:rPr lang="en-US" dirty="0" smtClean="0"/>
              <a:t>The surface area data </a:t>
            </a:r>
            <a:r>
              <a:rPr lang="en-US" dirty="0" smtClean="0"/>
              <a:t>be collected and then plotted </a:t>
            </a:r>
            <a:r>
              <a:rPr lang="en-US" dirty="0" smtClean="0"/>
              <a:t>on a graph to determine a relationship. </a:t>
            </a:r>
            <a:endParaRPr lang="en-US" dirty="0"/>
          </a:p>
          <a:p>
            <a:r>
              <a:rPr lang="en-US" dirty="0" smtClean="0"/>
              <a:t>This activity will test a students problem solving, interpreting and creative skills. </a:t>
            </a:r>
          </a:p>
        </p:txBody>
      </p:sp>
    </p:spTree>
    <p:extLst>
      <p:ext uri="{BB962C8B-B14F-4D97-AF65-F5344CB8AC3E}">
        <p14:creationId xmlns:p14="http://schemas.microsoft.com/office/powerpoint/2010/main" val="47293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01930"/>
            <a:ext cx="7239000" cy="5105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0750"/>
            <a:ext cx="6096000" cy="5226249"/>
          </a:xfrm>
        </p:spPr>
        <p:txBody>
          <a:bodyPr>
            <a:normAutofit/>
          </a:bodyPr>
          <a:lstStyle/>
          <a:p>
            <a:r>
              <a:rPr lang="en-US" dirty="0" smtClean="0"/>
              <a:t>Using 1 block, find the surface area of the block.</a:t>
            </a:r>
          </a:p>
          <a:p>
            <a:r>
              <a:rPr lang="en-US" dirty="0" smtClean="0"/>
              <a:t>The </a:t>
            </a:r>
            <a:r>
              <a:rPr lang="en-US" dirty="0"/>
              <a:t>worksheet has the students inquiring </a:t>
            </a:r>
            <a:r>
              <a:rPr lang="en-US" dirty="0" smtClean="0"/>
              <a:t>which </a:t>
            </a:r>
            <a:r>
              <a:rPr lang="en-US" dirty="0"/>
              <a:t>surface area formula to use</a:t>
            </a:r>
            <a:r>
              <a:rPr lang="en-US" dirty="0" smtClean="0"/>
              <a:t>.</a:t>
            </a:r>
            <a:endParaRPr lang="en-US" b="1" dirty="0"/>
          </a:p>
          <a:p>
            <a:pPr marL="0" indent="0" fontAlgn="ctr">
              <a:buNone/>
            </a:pPr>
            <a:r>
              <a:rPr lang="en-US" b="1" dirty="0"/>
              <a:t>	</a:t>
            </a:r>
            <a:r>
              <a:rPr lang="en-US" b="1" dirty="0" smtClean="0"/>
              <a:t>	</a:t>
            </a:r>
            <a:r>
              <a:rPr lang="en-US" sz="1400" b="1" dirty="0" smtClean="0"/>
              <a:t>Surface </a:t>
            </a:r>
            <a:r>
              <a:rPr lang="en-US" sz="1400" b="1" dirty="0"/>
              <a:t>Area of a Rectangular Prism </a:t>
            </a:r>
            <a:endParaRPr lang="en-US" sz="1400" b="1" dirty="0" smtClean="0"/>
          </a:p>
          <a:p>
            <a:pPr marL="0" indent="0" fontAlgn="ctr">
              <a:buNone/>
            </a:pPr>
            <a:r>
              <a:rPr lang="en-US" sz="1400" b="1" dirty="0" smtClean="0"/>
              <a:t>              </a:t>
            </a:r>
            <a:r>
              <a:rPr lang="en-US" sz="1400" b="1" dirty="0" smtClean="0"/>
              <a:t>	</a:t>
            </a:r>
            <a:r>
              <a:rPr lang="en-US" sz="1400" b="1" dirty="0"/>
              <a:t>	</a:t>
            </a:r>
            <a:r>
              <a:rPr lang="en-US" sz="1400" b="1" dirty="0" smtClean="0"/>
              <a:t>	</a:t>
            </a:r>
            <a:r>
              <a:rPr lang="en-US" sz="1400" b="1" dirty="0" smtClean="0"/>
              <a:t>= </a:t>
            </a:r>
            <a:r>
              <a:rPr lang="en-US" sz="1400" b="1" dirty="0"/>
              <a:t>2ab + 2bc + 2ac</a:t>
            </a:r>
            <a:r>
              <a:rPr lang="en-US" sz="1400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400" dirty="0"/>
              <a:t>Using a ruler the students to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measure each </a:t>
            </a:r>
            <a:r>
              <a:rPr lang="en-US" sz="2400" dirty="0"/>
              <a:t>side in </a:t>
            </a:r>
            <a:r>
              <a:rPr lang="en-US" sz="2400" dirty="0" smtClean="0"/>
              <a:t>centimeters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and record the </a:t>
            </a:r>
          </a:p>
          <a:p>
            <a:pPr marL="0" indent="0">
              <a:buNone/>
            </a:pPr>
            <a:r>
              <a:rPr lang="en-US" sz="2400" dirty="0" smtClean="0"/>
              <a:t>data on their worksheet </a:t>
            </a:r>
            <a:endParaRPr lang="en-US" sz="24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http://www.math.com/tables/geometry/rpris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559130"/>
            <a:ext cx="1272749" cy="848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8179" y="152400"/>
            <a:ext cx="3202488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872589"/>
              </p:ext>
            </p:extLst>
          </p:nvPr>
        </p:nvGraphicFramePr>
        <p:xfrm>
          <a:off x="5257800" y="4572000"/>
          <a:ext cx="3581400" cy="182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9186"/>
                <a:gridCol w="1792214"/>
              </a:tblGrid>
              <a:tr h="3953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Blocks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Surface Area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3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7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7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7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832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5486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 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543800" cy="5410200"/>
          </a:xfrm>
        </p:spPr>
        <p:txBody>
          <a:bodyPr/>
          <a:lstStyle/>
          <a:p>
            <a:r>
              <a:rPr lang="en-US" dirty="0" smtClean="0"/>
              <a:t>Students will now use 2 blocks to create this shape.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worksheet will </a:t>
            </a:r>
            <a:r>
              <a:rPr lang="en-US" dirty="0" smtClean="0"/>
              <a:t>prompt the students to think </a:t>
            </a:r>
            <a:r>
              <a:rPr lang="en-US" dirty="0" smtClean="0"/>
              <a:t>of what t</a:t>
            </a:r>
            <a:r>
              <a:rPr lang="en-US" dirty="0" smtClean="0"/>
              <a:t>hey </a:t>
            </a:r>
            <a:r>
              <a:rPr lang="en-US" dirty="0" smtClean="0"/>
              <a:t>need to do to find the surface area of this peculiar shape.</a:t>
            </a:r>
          </a:p>
          <a:p>
            <a:r>
              <a:rPr lang="en-US" dirty="0" smtClean="0"/>
              <a:t>Students will find multiple surface areas on the object to determine the final surface area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318" y="1524000"/>
            <a:ext cx="4267200" cy="1743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124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624840"/>
          </a:xfrm>
        </p:spPr>
        <p:txBody>
          <a:bodyPr/>
          <a:lstStyle/>
          <a:p>
            <a:r>
              <a:rPr lang="en-US" dirty="0" smtClean="0"/>
              <a:t>Step 3: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620000" cy="5562600"/>
          </a:xfrm>
        </p:spPr>
        <p:txBody>
          <a:bodyPr/>
          <a:lstStyle/>
          <a:p>
            <a:r>
              <a:rPr lang="en-US" dirty="0" smtClean="0"/>
              <a:t>Students will now use 3 blocks to create this shape.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students </a:t>
            </a:r>
            <a:r>
              <a:rPr lang="en-US" dirty="0" smtClean="0"/>
              <a:t>will record the surface area on the worksheet.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752599"/>
            <a:ext cx="4676775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927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609600"/>
          </a:xfrm>
        </p:spPr>
        <p:txBody>
          <a:bodyPr/>
          <a:lstStyle/>
          <a:p>
            <a:r>
              <a:rPr lang="en-US" dirty="0" smtClean="0"/>
              <a:t>Step 4: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7772400" cy="5410200"/>
          </a:xfrm>
        </p:spPr>
        <p:txBody>
          <a:bodyPr/>
          <a:lstStyle/>
          <a:p>
            <a:r>
              <a:rPr lang="en-US" dirty="0" smtClean="0"/>
              <a:t>Lastly, </a:t>
            </a:r>
            <a:r>
              <a:rPr lang="en-US" dirty="0" smtClean="0"/>
              <a:t>the students will be using 4 blocks to create another shape.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students will determine the surface </a:t>
            </a:r>
            <a:r>
              <a:rPr lang="en-US" dirty="0" smtClean="0"/>
              <a:t>area and </a:t>
            </a:r>
            <a:r>
              <a:rPr lang="en-US" dirty="0" smtClean="0"/>
              <a:t>record the information. </a:t>
            </a:r>
          </a:p>
          <a:p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922804"/>
            <a:ext cx="4425817" cy="2407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712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surface area data, the students will graph the data. </a:t>
            </a:r>
          </a:p>
          <a:p>
            <a:r>
              <a:rPr lang="en-US" dirty="0" smtClean="0"/>
              <a:t>The worksheet will prompt the student to think about what the labels and information for the x and y axis.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42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186</TotalTime>
  <Words>434</Words>
  <Application>Microsoft Office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Opulent</vt:lpstr>
      <vt:lpstr>Surface Area with  Blocks </vt:lpstr>
      <vt:lpstr>Goals &amp; Objectives</vt:lpstr>
      <vt:lpstr>Materials </vt:lpstr>
      <vt:lpstr>Overview</vt:lpstr>
      <vt:lpstr>Step 1:</vt:lpstr>
      <vt:lpstr>Step 2:</vt:lpstr>
      <vt:lpstr>Step 3:</vt:lpstr>
      <vt:lpstr>Step 4:</vt:lpstr>
      <vt:lpstr>Step 5:</vt:lpstr>
      <vt:lpstr>Step 6:</vt:lpstr>
      <vt:lpstr>Step 7:</vt:lpstr>
      <vt:lpstr>Conclusion questions </vt:lpstr>
      <vt:lpstr>References </vt:lpstr>
    </vt:vector>
  </TitlesOfParts>
  <Company>Mount Saint Mary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Surface Area and Volume with  Base Ten Blocks</dc:title>
  <dc:creator>Mount Saint Mary College</dc:creator>
  <cp:lastModifiedBy>Mount Saint Mary College</cp:lastModifiedBy>
  <cp:revision>17</cp:revision>
  <dcterms:created xsi:type="dcterms:W3CDTF">2013-04-29T19:49:11Z</dcterms:created>
  <dcterms:modified xsi:type="dcterms:W3CDTF">2013-04-30T14:53:12Z</dcterms:modified>
</cp:coreProperties>
</file>